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Palanquin Medium"/>
      <p:regular r:id="rId15"/>
      <p:bold r:id="rId16"/>
    </p:embeddedFont>
    <p:embeddedFont>
      <p:font typeface="Carme"/>
      <p:regular r:id="rId17"/>
    </p:embeddedFont>
    <p:embeddedFont>
      <p:font typeface="Poppins"/>
      <p:bold r:id="rId18"/>
      <p:boldItalic r:id="rId19"/>
    </p:embeddedFont>
    <p:embeddedFont>
      <p:font typeface="Helvetica Neue"/>
      <p:regular r:id="rId20"/>
      <p:bold r:id="rId21"/>
      <p:italic r:id="rId22"/>
      <p:boldItalic r:id="rId23"/>
    </p:embeddedFont>
    <p:embeddedFont>
      <p:font typeface="Helvetica Neue Light"/>
      <p:regular r:id="rId24"/>
      <p:bold r:id="rId25"/>
      <p:italic r:id="rId26"/>
      <p:boldItalic r:id="rId27"/>
    </p:embeddedFont>
    <p:embeddedFont>
      <p:font typeface="Palanquin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22" Type="http://schemas.openxmlformats.org/officeDocument/2006/relationships/font" Target="fonts/HelveticaNeue-italic.fntdata"/><Relationship Id="rId21" Type="http://schemas.openxmlformats.org/officeDocument/2006/relationships/font" Target="fonts/HelveticaNeue-bold.fntdata"/><Relationship Id="rId24" Type="http://schemas.openxmlformats.org/officeDocument/2006/relationships/font" Target="fonts/HelveticaNeueLight-regular.fntdata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Light-italic.fntdata"/><Relationship Id="rId25" Type="http://schemas.openxmlformats.org/officeDocument/2006/relationships/font" Target="fonts/HelveticaNeueLight-bold.fntdata"/><Relationship Id="rId28" Type="http://schemas.openxmlformats.org/officeDocument/2006/relationships/font" Target="fonts/Palanquin-regular.fntdata"/><Relationship Id="rId27" Type="http://schemas.openxmlformats.org/officeDocument/2006/relationships/font" Target="fonts/HelveticaNeue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alanquin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PalanquinMedium-regular.fntdata"/><Relationship Id="rId14" Type="http://schemas.openxmlformats.org/officeDocument/2006/relationships/slide" Target="slides/slide10.xml"/><Relationship Id="rId17" Type="http://schemas.openxmlformats.org/officeDocument/2006/relationships/font" Target="fonts/Carme-regular.fntdata"/><Relationship Id="rId16" Type="http://schemas.openxmlformats.org/officeDocument/2006/relationships/font" Target="fonts/PalanquinMedium-bold.fntdata"/><Relationship Id="rId19" Type="http://schemas.openxmlformats.org/officeDocument/2006/relationships/font" Target="fonts/Poppins-boldItalic.fntdata"/><Relationship Id="rId18" Type="http://schemas.openxmlformats.org/officeDocument/2006/relationships/font" Target="fonts/Poppins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db5eee304_1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3db5eee304_1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1812725" y="863946"/>
            <a:ext cx="5518501" cy="174120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1812725" y="2658814"/>
            <a:ext cx="5518501" cy="59610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_ONLY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_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b="0" i="0" sz="1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2"/>
          <p:cNvSpPr txBox="1"/>
          <p:nvPr>
            <p:ph idx="1" type="body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">
  <p:cSld name="TITLE_AND_BODY 3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1645294" y="133944"/>
            <a:ext cx="5853302" cy="11385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1645294" y="1366241"/>
            <a:ext cx="5853302" cy="3315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365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365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365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/>
          <p:nvPr>
            <p:ph idx="2" type="pic"/>
          </p:nvPr>
        </p:nvSpPr>
        <p:spPr>
          <a:xfrm>
            <a:off x="2000250" y="354955"/>
            <a:ext cx="5143500" cy="3114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type="title"/>
          </p:nvPr>
        </p:nvSpPr>
        <p:spPr>
          <a:xfrm>
            <a:off x="1812725" y="3542853"/>
            <a:ext cx="5518501" cy="75000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1812725" y="4299644"/>
            <a:ext cx="5518501" cy="59610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1812725" y="1701105"/>
            <a:ext cx="5518501" cy="1741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/>
          <p:nvPr>
            <p:ph idx="2" type="pic"/>
          </p:nvPr>
        </p:nvSpPr>
        <p:spPr>
          <a:xfrm>
            <a:off x="4685853" y="334862"/>
            <a:ext cx="2812801" cy="4333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type="title"/>
          </p:nvPr>
        </p:nvSpPr>
        <p:spPr>
          <a:xfrm>
            <a:off x="1645294" y="334862"/>
            <a:ext cx="2812801" cy="210300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" type="body"/>
          </p:nvPr>
        </p:nvSpPr>
        <p:spPr>
          <a:xfrm>
            <a:off x="1645294" y="2491383"/>
            <a:ext cx="2812801" cy="21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1645294" y="133944"/>
            <a:ext cx="5853302" cy="11385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/>
          <p:nvPr>
            <p:ph idx="2" type="pic"/>
          </p:nvPr>
        </p:nvSpPr>
        <p:spPr>
          <a:xfrm>
            <a:off x="4685853" y="1366241"/>
            <a:ext cx="2812801" cy="3315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type="title"/>
          </p:nvPr>
        </p:nvSpPr>
        <p:spPr>
          <a:xfrm>
            <a:off x="1645294" y="133944"/>
            <a:ext cx="5853302" cy="11385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1645294" y="1366241"/>
            <a:ext cx="2812801" cy="3315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1645294" y="669725"/>
            <a:ext cx="5853302" cy="3804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365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365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365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/>
          <p:nvPr>
            <p:ph idx="2" type="pic"/>
          </p:nvPr>
        </p:nvSpPr>
        <p:spPr>
          <a:xfrm>
            <a:off x="4685853" y="2685603"/>
            <a:ext cx="2812801" cy="1989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/>
          <p:nvPr>
            <p:ph idx="3" type="pic"/>
          </p:nvPr>
        </p:nvSpPr>
        <p:spPr>
          <a:xfrm>
            <a:off x="4685853" y="468808"/>
            <a:ext cx="2812801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2"/>
          <p:cNvSpPr/>
          <p:nvPr>
            <p:ph idx="4" type="pic"/>
          </p:nvPr>
        </p:nvSpPr>
        <p:spPr>
          <a:xfrm>
            <a:off x="1645294" y="468808"/>
            <a:ext cx="2812801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1812725" y="3355330"/>
            <a:ext cx="5518501" cy="24300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2" type="body"/>
          </p:nvPr>
        </p:nvSpPr>
        <p:spPr>
          <a:xfrm>
            <a:off x="1812725" y="2249091"/>
            <a:ext cx="5518501" cy="324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12" type="sldNum"/>
          </p:nvPr>
        </p:nvSpPr>
        <p:spPr>
          <a:xfrm>
            <a:off x="4480624" y="4902398"/>
            <a:ext cx="179230" cy="177603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_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">
  <p:cSld name="TITLE_AND_BODY 2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TWO_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2" type="body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_COLUMN_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_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_TITLE_AND_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0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10"/>
          <p:cNvSpPr txBox="1"/>
          <p:nvPr>
            <p:ph idx="2" type="body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27.png"/><Relationship Id="rId10" Type="http://schemas.openxmlformats.org/officeDocument/2006/relationships/image" Target="../media/image20.png"/><Relationship Id="rId13" Type="http://schemas.openxmlformats.org/officeDocument/2006/relationships/image" Target="../media/image23.png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9" Type="http://schemas.openxmlformats.org/officeDocument/2006/relationships/image" Target="../media/image21.png"/><Relationship Id="rId5" Type="http://schemas.openxmlformats.org/officeDocument/2006/relationships/image" Target="../media/image7.png"/><Relationship Id="rId6" Type="http://schemas.openxmlformats.org/officeDocument/2006/relationships/image" Target="../media/image18.png"/><Relationship Id="rId7" Type="http://schemas.openxmlformats.org/officeDocument/2006/relationships/image" Target="../media/image24.png"/><Relationship Id="rId8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8.png"/><Relationship Id="rId8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jpg"/><Relationship Id="rId4" Type="http://schemas.openxmlformats.org/officeDocument/2006/relationships/image" Target="../media/image30.jpg"/><Relationship Id="rId5" Type="http://schemas.openxmlformats.org/officeDocument/2006/relationships/image" Target="../media/image2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D75D12"/>
            </a:gs>
            <a:gs pos="19752">
              <a:srgbClr val="6C5778"/>
            </a:gs>
            <a:gs pos="33305">
              <a:srgbClr val="0052DF"/>
            </a:gs>
            <a:gs pos="46104">
              <a:srgbClr val="007ADA"/>
            </a:gs>
            <a:gs pos="57575">
              <a:srgbClr val="00A3D5"/>
            </a:gs>
            <a:gs pos="100000">
              <a:srgbClr val="FFC700"/>
            </a:gs>
          </a:gsLst>
          <a:lin ang="2912713" scaled="0"/>
        </a:gra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05;p26" id="100" name="Google Shape;10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97121" y="4602719"/>
            <a:ext cx="967903" cy="45905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5"/>
          <p:cNvSpPr txBox="1"/>
          <p:nvPr/>
        </p:nvSpPr>
        <p:spPr>
          <a:xfrm>
            <a:off x="1580850" y="1507800"/>
            <a:ext cx="59823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pt-PT" sz="6000">
                <a:solidFill>
                  <a:srgbClr val="FFFFFF"/>
                </a:solidFill>
                <a:latin typeface="Palanquin Medium"/>
                <a:ea typeface="Palanquin Medium"/>
                <a:cs typeface="Palanquin Medium"/>
                <a:sym typeface="Palanquin Medium"/>
              </a:rPr>
              <a:t>INSERT COIN</a:t>
            </a:r>
            <a:endParaRPr>
              <a:latin typeface="Palanquin Medium"/>
              <a:ea typeface="Palanquin Medium"/>
              <a:cs typeface="Palanquin Medium"/>
              <a:sym typeface="Palanquin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4C52F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/>
          <p:nvPr/>
        </p:nvSpPr>
        <p:spPr>
          <a:xfrm>
            <a:off x="157083" y="28117"/>
            <a:ext cx="1902539" cy="546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rme"/>
              <a:buNone/>
            </a:pPr>
            <a:r>
              <a:rPr b="0" i="0" lang="pt-PT" sz="33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rPr>
              <a:t>On Board</a:t>
            </a:r>
            <a:endParaRPr/>
          </a:p>
        </p:txBody>
      </p:sp>
      <p:pic>
        <p:nvPicPr>
          <p:cNvPr descr="logo_full_trans_white.png" id="284" name="Google Shape;28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048" y="1018003"/>
            <a:ext cx="1541399" cy="7310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95;p29" id="285" name="Google Shape;285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67025" y="1118493"/>
            <a:ext cx="1981800" cy="5300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94;p29" id="286" name="Google Shape;286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93948" y="879225"/>
            <a:ext cx="1426752" cy="100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1865" y="3191150"/>
            <a:ext cx="1001613" cy="71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41522" y="3259744"/>
            <a:ext cx="1036526" cy="577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2923" y="2285474"/>
            <a:ext cx="679502" cy="46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87300" y="3319652"/>
            <a:ext cx="792750" cy="458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02450" y="3361226"/>
            <a:ext cx="892820" cy="37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071192" y="3423518"/>
            <a:ext cx="1001627" cy="25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4"/>
          <p:cNvSpPr txBox="1"/>
          <p:nvPr/>
        </p:nvSpPr>
        <p:spPr>
          <a:xfrm>
            <a:off x="119194" y="709511"/>
            <a:ext cx="19818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Powered by: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94" name="Google Shape;294;p34"/>
          <p:cNvSpPr txBox="1"/>
          <p:nvPr/>
        </p:nvSpPr>
        <p:spPr>
          <a:xfrm>
            <a:off x="157075" y="1979311"/>
            <a:ext cx="1231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Media Sponsor: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95" name="Google Shape;295;p34"/>
          <p:cNvSpPr txBox="1"/>
          <p:nvPr/>
        </p:nvSpPr>
        <p:spPr>
          <a:xfrm>
            <a:off x="157075" y="3036900"/>
            <a:ext cx="19818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Game On Sponsors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96" name="Google Shape;296;p34"/>
          <p:cNvSpPr txBox="1"/>
          <p:nvPr/>
        </p:nvSpPr>
        <p:spPr>
          <a:xfrm>
            <a:off x="157075" y="3795088"/>
            <a:ext cx="19818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Gold Sponsors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97" name="Google Shape;297;p34"/>
          <p:cNvSpPr txBox="1"/>
          <p:nvPr/>
        </p:nvSpPr>
        <p:spPr>
          <a:xfrm>
            <a:off x="153005" y="4339822"/>
            <a:ext cx="19818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Silver Sponsors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98" name="Google Shape;298;p34"/>
          <p:cNvSpPr txBox="1"/>
          <p:nvPr/>
        </p:nvSpPr>
        <p:spPr>
          <a:xfrm>
            <a:off x="2320700" y="1979311"/>
            <a:ext cx="15414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Acceleration Partner</a:t>
            </a: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: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id="299" name="Google Shape;299;p3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695035" y="2379291"/>
            <a:ext cx="792741" cy="37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834525" y="3293912"/>
            <a:ext cx="792750" cy="509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25199" y="4072675"/>
            <a:ext cx="494950" cy="31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270977" y="4075454"/>
            <a:ext cx="494950" cy="31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70812" y="4658966"/>
            <a:ext cx="389490" cy="2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75D1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/>
        </p:nvSpPr>
        <p:spPr>
          <a:xfrm>
            <a:off x="157073" y="28125"/>
            <a:ext cx="46827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rme"/>
              <a:buNone/>
            </a:pPr>
            <a:r>
              <a:rPr i="0" lang="pt-PT" sz="3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What is Insert Coin?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07" name="Google Shape;107;p26"/>
          <p:cNvSpPr txBox="1"/>
          <p:nvPr/>
        </p:nvSpPr>
        <p:spPr>
          <a:xfrm>
            <a:off x="64275" y="1311125"/>
            <a:ext cx="9015600" cy="31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rme"/>
              <a:buNone/>
            </a:pPr>
            <a:r>
              <a:rPr i="0" lang="pt-PT" sz="2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Bright Pixel program that helps entrepreneurs build a startup from ground up.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t/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t/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rme"/>
              <a:buNone/>
            </a:pPr>
            <a:r>
              <a:rPr b="1" i="0" lang="pt-PT" sz="16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3 key messages:</a:t>
            </a:r>
            <a:endParaRPr b="1" i="0" sz="1600" u="none" cap="none" strike="noStrike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rme"/>
              <a:buNone/>
            </a:pPr>
            <a:r>
              <a:t/>
            </a:r>
            <a:endParaRPr sz="1600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-330200" lvl="0" marL="2609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alanquin"/>
              <a:buAutoNum type="arabicPeriod"/>
            </a:pPr>
            <a:r>
              <a:rPr i="0" lang="pt-PT" sz="16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It’s not about good ideas, it’s about excellent execution;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-330200" lvl="0" marL="2609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alanquin"/>
              <a:buAutoNum type="arabicPeriod"/>
            </a:pPr>
            <a:r>
              <a:rPr i="0" lang="pt-PT" sz="16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Market validation is </a:t>
            </a:r>
            <a:r>
              <a:rPr lang="pt-PT" sz="16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king</a:t>
            </a:r>
            <a:r>
              <a:rPr i="0" lang="pt-PT" sz="16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;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-330200" lvl="0" marL="2609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alanquin"/>
              <a:buAutoNum type="arabicPeriod"/>
            </a:pPr>
            <a:r>
              <a:rPr i="0" lang="pt-PT" sz="16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Failure is a learning (&amp; sharing) opportunity;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t/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t/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rme"/>
              <a:buNone/>
            </a:pPr>
            <a:r>
              <a:rPr b="1" i="0" lang="pt-PT" sz="16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and 1 rule:</a:t>
            </a:r>
            <a:endParaRPr b="1" i="0" sz="1600" u="none" cap="none" strike="noStrike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rme"/>
              <a:buNone/>
            </a:pPr>
            <a:r>
              <a:t/>
            </a:r>
            <a:endParaRPr b="1" sz="600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rme"/>
              <a:buNone/>
            </a:pPr>
            <a:r>
              <a:rPr i="0" lang="pt-PT" sz="16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Don’t blame anyone but yourself.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logo_full_trans_white.png" id="108" name="Google Shape;10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28000" y="4572000"/>
            <a:ext cx="968179" cy="459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579D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/>
          <p:nvPr/>
        </p:nvSpPr>
        <p:spPr>
          <a:xfrm>
            <a:off x="157074" y="28125"/>
            <a:ext cx="41367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rme"/>
              <a:buNone/>
            </a:pPr>
            <a:r>
              <a:rPr i="0" lang="pt-PT" sz="3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How does it work?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14" name="Google Shape;114;p27"/>
          <p:cNvSpPr/>
          <p:nvPr/>
        </p:nvSpPr>
        <p:spPr>
          <a:xfrm rot="794280">
            <a:off x="666097" y="1302483"/>
            <a:ext cx="1300473" cy="520918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AAF2"/>
              </a:buClr>
              <a:buSzPts val="1600"/>
              <a:buFont typeface="Poppins"/>
              <a:buNone/>
            </a:pPr>
            <a:r>
              <a:rPr b="1" i="0" lang="pt-PT" sz="1600" u="none" cap="none" strike="noStrike">
                <a:solidFill>
                  <a:srgbClr val="45AAF2"/>
                </a:solidFill>
                <a:latin typeface="Poppins"/>
                <a:ea typeface="Poppins"/>
                <a:cs typeface="Poppins"/>
                <a:sym typeface="Poppins"/>
              </a:rPr>
              <a:t>CHOOSE</a:t>
            </a:r>
            <a:endParaRPr/>
          </a:p>
        </p:txBody>
      </p:sp>
      <p:sp>
        <p:nvSpPr>
          <p:cNvPr id="115" name="Google Shape;115;p27"/>
          <p:cNvSpPr/>
          <p:nvPr/>
        </p:nvSpPr>
        <p:spPr>
          <a:xfrm rot="-340369">
            <a:off x="601620" y="1743690"/>
            <a:ext cx="722183" cy="296635"/>
          </a:xfrm>
          <a:prstGeom prst="rect">
            <a:avLst/>
          </a:prstGeom>
          <a:solidFill>
            <a:srgbClr val="DB9D2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the idea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16" name="Google Shape;116;p27"/>
          <p:cNvSpPr/>
          <p:nvPr/>
        </p:nvSpPr>
        <p:spPr>
          <a:xfrm rot="844611">
            <a:off x="3022057" y="1253879"/>
            <a:ext cx="1300473" cy="520918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AAF2"/>
              </a:buClr>
              <a:buSzPts val="1600"/>
              <a:buFont typeface="Poppins"/>
              <a:buNone/>
            </a:pPr>
            <a:r>
              <a:rPr b="1" i="0" lang="pt-PT" sz="1600" u="none" cap="none" strike="noStrike">
                <a:solidFill>
                  <a:srgbClr val="45AAF2"/>
                </a:solidFill>
                <a:latin typeface="Poppins"/>
                <a:ea typeface="Poppins"/>
                <a:cs typeface="Poppins"/>
                <a:sym typeface="Poppins"/>
              </a:rPr>
              <a:t>LET’S PLAY</a:t>
            </a:r>
            <a:endParaRPr/>
          </a:p>
        </p:txBody>
      </p:sp>
      <p:sp>
        <p:nvSpPr>
          <p:cNvPr id="117" name="Google Shape;117;p27"/>
          <p:cNvSpPr/>
          <p:nvPr/>
        </p:nvSpPr>
        <p:spPr>
          <a:xfrm rot="-301078">
            <a:off x="2944880" y="1758586"/>
            <a:ext cx="967979" cy="296635"/>
          </a:xfrm>
          <a:prstGeom prst="rect">
            <a:avLst/>
          </a:prstGeom>
          <a:solidFill>
            <a:srgbClr val="DB9D2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Build the idea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18" name="Google Shape;118;p27"/>
          <p:cNvSpPr/>
          <p:nvPr/>
        </p:nvSpPr>
        <p:spPr>
          <a:xfrm rot="844611">
            <a:off x="5307813" y="1222905"/>
            <a:ext cx="1300473" cy="520918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AAF2"/>
              </a:buClr>
              <a:buSzPts val="1600"/>
              <a:buFont typeface="Poppins"/>
              <a:buNone/>
            </a:pPr>
            <a:r>
              <a:rPr b="1" i="0" lang="pt-PT" sz="1600" u="none" cap="none" strike="noStrike">
                <a:solidFill>
                  <a:srgbClr val="45AAF2"/>
                </a:solidFill>
                <a:latin typeface="Poppins"/>
                <a:ea typeface="Poppins"/>
                <a:cs typeface="Poppins"/>
                <a:sym typeface="Poppins"/>
              </a:rPr>
              <a:t>LEVEL UP</a:t>
            </a:r>
            <a:endParaRPr/>
          </a:p>
        </p:txBody>
      </p:sp>
      <p:sp>
        <p:nvSpPr>
          <p:cNvPr id="119" name="Google Shape;119;p27"/>
          <p:cNvSpPr/>
          <p:nvPr/>
        </p:nvSpPr>
        <p:spPr>
          <a:xfrm rot="-301078">
            <a:off x="5230381" y="1721791"/>
            <a:ext cx="1101086" cy="296635"/>
          </a:xfrm>
          <a:prstGeom prst="rect">
            <a:avLst/>
          </a:prstGeom>
          <a:solidFill>
            <a:srgbClr val="DB9D2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Fundraising time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20" name="Google Shape;120;p27"/>
          <p:cNvSpPr/>
          <p:nvPr/>
        </p:nvSpPr>
        <p:spPr>
          <a:xfrm rot="844611">
            <a:off x="7549491" y="1287888"/>
            <a:ext cx="1377476" cy="520918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AAF2"/>
              </a:buClr>
              <a:buSzPts val="1600"/>
              <a:buFont typeface="Poppins"/>
              <a:buNone/>
            </a:pPr>
            <a:r>
              <a:rPr b="1" i="0" lang="pt-PT" sz="1600" u="none" cap="none" strike="noStrike">
                <a:solidFill>
                  <a:srgbClr val="45AAF2"/>
                </a:solidFill>
                <a:latin typeface="Poppins"/>
                <a:ea typeface="Poppins"/>
                <a:cs typeface="Poppins"/>
                <a:sym typeface="Poppins"/>
              </a:rPr>
              <a:t>GAME OVER</a:t>
            </a:r>
            <a:endParaRPr/>
          </a:p>
        </p:txBody>
      </p:sp>
      <p:sp>
        <p:nvSpPr>
          <p:cNvPr id="121" name="Google Shape;121;p27"/>
          <p:cNvSpPr/>
          <p:nvPr/>
        </p:nvSpPr>
        <p:spPr>
          <a:xfrm rot="-301078">
            <a:off x="7548403" y="1758586"/>
            <a:ext cx="841425" cy="296635"/>
          </a:xfrm>
          <a:prstGeom prst="rect">
            <a:avLst/>
          </a:prstGeom>
          <a:solidFill>
            <a:srgbClr val="DB9D2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Continue?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22" name="Google Shape;122;p27"/>
          <p:cNvSpPr txBox="1"/>
          <p:nvPr/>
        </p:nvSpPr>
        <p:spPr>
          <a:xfrm>
            <a:off x="334013" y="2306325"/>
            <a:ext cx="1964641" cy="24077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You have the drive to be an entrepreneur but you are short on inspiration? 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No problem. We prepared a list for you. 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t/>
            </a:r>
            <a:endParaRPr i="0" sz="14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You already have an idea? Great, let us hear about it.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23" name="Google Shape;123;p27"/>
          <p:cNvSpPr txBox="1"/>
          <p:nvPr/>
        </p:nvSpPr>
        <p:spPr>
          <a:xfrm>
            <a:off x="2638640" y="2291218"/>
            <a:ext cx="2067306" cy="7186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Let’s build that MVP and test it with real clients. We can help with: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Image" id="124" name="Google Shape;12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646" y="3105596"/>
            <a:ext cx="318634" cy="3648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5" name="Google Shape;12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90695" y="3105596"/>
            <a:ext cx="364848" cy="3648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45646" y="3639937"/>
            <a:ext cx="318634" cy="318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7"/>
          <p:cNvSpPr txBox="1"/>
          <p:nvPr/>
        </p:nvSpPr>
        <p:spPr>
          <a:xfrm>
            <a:off x="3007315" y="3130321"/>
            <a:ext cx="4101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Office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Space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28" name="Google Shape;128;p27"/>
          <p:cNvSpPr txBox="1"/>
          <p:nvPr/>
        </p:nvSpPr>
        <p:spPr>
          <a:xfrm>
            <a:off x="3977578" y="3195050"/>
            <a:ext cx="638700" cy="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Designers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29" name="Google Shape;129;p27"/>
          <p:cNvSpPr txBox="1"/>
          <p:nvPr/>
        </p:nvSpPr>
        <p:spPr>
          <a:xfrm>
            <a:off x="3004175" y="3653018"/>
            <a:ext cx="3756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IT 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Tools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Image" id="130" name="Google Shape;130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590695" y="3616830"/>
            <a:ext cx="364848" cy="36484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7"/>
          <p:cNvSpPr txBox="1"/>
          <p:nvPr/>
        </p:nvSpPr>
        <p:spPr>
          <a:xfrm>
            <a:off x="3980539" y="3629935"/>
            <a:ext cx="4713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Tech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Support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Image" id="132" name="Google Shape;132;p2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622539" y="4128064"/>
            <a:ext cx="364848" cy="32004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7"/>
          <p:cNvSpPr txBox="1"/>
          <p:nvPr/>
        </p:nvSpPr>
        <p:spPr>
          <a:xfrm>
            <a:off x="2995917" y="4097724"/>
            <a:ext cx="471402" cy="326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Legal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Support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Image" id="134" name="Google Shape;134;p2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590695" y="4158908"/>
            <a:ext cx="375475" cy="25835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7"/>
          <p:cNvSpPr txBox="1"/>
          <p:nvPr/>
        </p:nvSpPr>
        <p:spPr>
          <a:xfrm>
            <a:off x="3980552" y="4141843"/>
            <a:ext cx="5733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Infra-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Structure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Image" id="136" name="Google Shape;136;p2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645646" y="4617600"/>
            <a:ext cx="318634" cy="31863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7"/>
          <p:cNvSpPr txBox="1"/>
          <p:nvPr/>
        </p:nvSpPr>
        <p:spPr>
          <a:xfrm>
            <a:off x="2995917" y="4588686"/>
            <a:ext cx="515926" cy="326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Coffee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Machine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Image" id="138" name="Google Shape;138;p27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619116" y="4617600"/>
            <a:ext cx="318634" cy="31863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7"/>
          <p:cNvSpPr txBox="1"/>
          <p:nvPr/>
        </p:nvSpPr>
        <p:spPr>
          <a:xfrm>
            <a:off x="3965900" y="4603500"/>
            <a:ext cx="7479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Testbed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rme"/>
              <a:buNone/>
            </a:pPr>
            <a:r>
              <a:rPr i="0" lang="pt-PT" sz="10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with clients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40" name="Google Shape;140;p27"/>
          <p:cNvSpPr txBox="1"/>
          <p:nvPr/>
        </p:nvSpPr>
        <p:spPr>
          <a:xfrm>
            <a:off x="4924396" y="2291218"/>
            <a:ext cx="2067307" cy="19251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Take it to the next level and unleash your product’s full potential.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t/>
            </a:r>
            <a:endParaRPr i="0" sz="14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Our fund works like finan</a:t>
            </a:r>
            <a:r>
              <a:rPr lang="pt-PT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c</a:t>
            </a: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ial muscle, supporting your early-stage needs.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41" name="Google Shape;141;p27"/>
          <p:cNvSpPr txBox="1"/>
          <p:nvPr/>
        </p:nvSpPr>
        <p:spPr>
          <a:xfrm>
            <a:off x="7204575" y="2291225"/>
            <a:ext cx="18294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Failure is part of the learning process.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Share your experience and listen to fellow entrepreneurs.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37DD7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/>
        </p:nvSpPr>
        <p:spPr>
          <a:xfrm>
            <a:off x="157083" y="28117"/>
            <a:ext cx="4493060" cy="546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rme"/>
              <a:buNone/>
            </a:pPr>
            <a:r>
              <a:rPr i="0" lang="pt-PT" sz="3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And what is Game On?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47" name="Google Shape;147;p28"/>
          <p:cNvSpPr txBox="1"/>
          <p:nvPr/>
        </p:nvSpPr>
        <p:spPr>
          <a:xfrm>
            <a:off x="334268" y="1446332"/>
            <a:ext cx="8475465" cy="1588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rme"/>
              <a:buNone/>
            </a:pPr>
            <a:r>
              <a:rPr i="0" lang="pt-PT" sz="32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2 month pre-acceleration program 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rme"/>
              <a:buNone/>
            </a:pPr>
            <a:r>
              <a:rPr i="0" lang="pt-PT" sz="32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where entrepreneurs will solve corporates</a:t>
            </a:r>
            <a:r>
              <a:rPr lang="pt-PT" sz="3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’</a:t>
            </a:r>
            <a:r>
              <a:rPr i="0" lang="pt-PT" sz="32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 challenges and build a startup along the way.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logo_full_trans_white.png" id="148" name="Google Shape;14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7243" y="4088863"/>
            <a:ext cx="1490176" cy="70675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95;p29" id="149" name="Google Shape;14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52259" y="4160326"/>
            <a:ext cx="2107942" cy="5638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94;p29" id="150" name="Google Shape;150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59941" y="3944602"/>
            <a:ext cx="1407864" cy="995278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8"/>
          <p:cNvSpPr txBox="1"/>
          <p:nvPr/>
        </p:nvSpPr>
        <p:spPr>
          <a:xfrm>
            <a:off x="95717" y="3754271"/>
            <a:ext cx="1510658" cy="2360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Organised by: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A1D3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/>
        </p:nvSpPr>
        <p:spPr>
          <a:xfrm>
            <a:off x="157073" y="28125"/>
            <a:ext cx="45357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rme"/>
              <a:buNone/>
            </a:pPr>
            <a:r>
              <a:rPr lang="pt-PT" sz="33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What will happen?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Shape 124" id="157" name="Google Shape;15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1354" y="1725713"/>
            <a:ext cx="546318" cy="546318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9"/>
          <p:cNvSpPr txBox="1"/>
          <p:nvPr/>
        </p:nvSpPr>
        <p:spPr>
          <a:xfrm>
            <a:off x="429183" y="2358977"/>
            <a:ext cx="1510659" cy="7186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Companies submit challenges that they’re facing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Shape 129" id="159" name="Google Shape;159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38277" y="1725713"/>
            <a:ext cx="546318" cy="54631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2656106" y="2358977"/>
            <a:ext cx="1510659" cy="9599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Entrepreneurs or startups choose challenges to address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61" name="Google Shape;161;p29"/>
          <p:cNvSpPr txBox="1"/>
          <p:nvPr/>
        </p:nvSpPr>
        <p:spPr>
          <a:xfrm>
            <a:off x="4883029" y="2358977"/>
            <a:ext cx="1510659" cy="12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Entrepreneurs / startups are matched with corporates and pilot their products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62" name="Google Shape;162;p29"/>
          <p:cNvSpPr txBox="1"/>
          <p:nvPr/>
        </p:nvSpPr>
        <p:spPr>
          <a:xfrm>
            <a:off x="7109952" y="2358977"/>
            <a:ext cx="1510659" cy="14425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rme"/>
              <a:buNone/>
            </a:pPr>
            <a:r>
              <a:rPr i="0" lang="pt-PT" sz="14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Product is pitched  in a final event that will celebrate entrepreneurship and Reactor’s anniversary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id="163" name="Google Shape;16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03497" y="1764463"/>
            <a:ext cx="669750" cy="46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30862" y="1764475"/>
            <a:ext cx="468826" cy="46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AAC9B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/>
        </p:nvSpPr>
        <p:spPr>
          <a:xfrm>
            <a:off x="157083" y="28117"/>
            <a:ext cx="1560588" cy="546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rme"/>
              <a:buNone/>
            </a:pPr>
            <a:r>
              <a:rPr b="0" i="0" lang="pt-PT" sz="33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rPr>
              <a:t>Timeline</a:t>
            </a:r>
            <a:endParaRPr/>
          </a:p>
        </p:txBody>
      </p:sp>
      <p:sp>
        <p:nvSpPr>
          <p:cNvPr id="170" name="Google Shape;170;p30"/>
          <p:cNvSpPr/>
          <p:nvPr/>
        </p:nvSpPr>
        <p:spPr>
          <a:xfrm>
            <a:off x="366325" y="1585732"/>
            <a:ext cx="8411350" cy="147877"/>
          </a:xfrm>
          <a:prstGeom prst="rect">
            <a:avLst/>
          </a:prstGeom>
          <a:gradFill>
            <a:gsLst>
              <a:gs pos="0">
                <a:srgbClr val="00D5D7"/>
              </a:gs>
              <a:gs pos="100000">
                <a:srgbClr val="FFC700"/>
              </a:gs>
            </a:gsLst>
            <a:lin ang="2545067" scaled="0"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0"/>
          <p:cNvSpPr/>
          <p:nvPr/>
        </p:nvSpPr>
        <p:spPr>
          <a:xfrm>
            <a:off x="2068491" y="1399212"/>
            <a:ext cx="124670" cy="520918"/>
          </a:xfrm>
          <a:prstGeom prst="rect">
            <a:avLst/>
          </a:prstGeom>
          <a:solidFill>
            <a:srgbClr val="4EAB9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0"/>
          <p:cNvSpPr/>
          <p:nvPr/>
        </p:nvSpPr>
        <p:spPr>
          <a:xfrm>
            <a:off x="3889149" y="1399212"/>
            <a:ext cx="124670" cy="520918"/>
          </a:xfrm>
          <a:prstGeom prst="rect">
            <a:avLst/>
          </a:prstGeom>
          <a:solidFill>
            <a:srgbClr val="4EAB9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30"/>
          <p:cNvSpPr/>
          <p:nvPr/>
        </p:nvSpPr>
        <p:spPr>
          <a:xfrm>
            <a:off x="8300542" y="1394800"/>
            <a:ext cx="124800" cy="520800"/>
          </a:xfrm>
          <a:prstGeom prst="rect">
            <a:avLst/>
          </a:prstGeom>
          <a:solidFill>
            <a:srgbClr val="4EAB9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30"/>
          <p:cNvSpPr txBox="1"/>
          <p:nvPr/>
        </p:nvSpPr>
        <p:spPr>
          <a:xfrm>
            <a:off x="392236" y="1788574"/>
            <a:ext cx="1760432" cy="351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i="0" lang="pt-PT" sz="900" u="none" cap="none" strike="noStrike">
                <a:solidFill>
                  <a:srgbClr val="000000"/>
                </a:solidFill>
                <a:latin typeface="Palanquin"/>
                <a:ea typeface="Palanquin"/>
                <a:cs typeface="Palanquin"/>
                <a:sym typeface="Palanquin"/>
              </a:rPr>
              <a:t>Corporate challenge submission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75" name="Google Shape;175;p30"/>
          <p:cNvSpPr txBox="1"/>
          <p:nvPr/>
        </p:nvSpPr>
        <p:spPr>
          <a:xfrm>
            <a:off x="2195343" y="1788574"/>
            <a:ext cx="1760432" cy="351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i="0" lang="pt-PT" sz="900" u="none" cap="none" strike="noStrike">
                <a:solidFill>
                  <a:srgbClr val="000000"/>
                </a:solidFill>
                <a:latin typeface="Palanquin"/>
                <a:ea typeface="Palanquin"/>
                <a:cs typeface="Palanquin"/>
                <a:sym typeface="Palanquin"/>
              </a:rPr>
              <a:t>Entrepreneur/Startup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i="0" lang="pt-PT" sz="900" u="none" cap="none" strike="noStrike">
                <a:solidFill>
                  <a:srgbClr val="000000"/>
                </a:solidFill>
                <a:latin typeface="Palanquin"/>
                <a:ea typeface="Palanquin"/>
                <a:cs typeface="Palanquin"/>
                <a:sym typeface="Palanquin"/>
              </a:rPr>
              <a:t>application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76" name="Google Shape;176;p30"/>
          <p:cNvSpPr txBox="1"/>
          <p:nvPr/>
        </p:nvSpPr>
        <p:spPr>
          <a:xfrm>
            <a:off x="4531851" y="1788574"/>
            <a:ext cx="1760400" cy="1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i="0" lang="pt-PT" sz="900" u="none" cap="none" strike="noStrike">
                <a:solidFill>
                  <a:srgbClr val="000000"/>
                </a:solidFill>
                <a:latin typeface="Palanquin"/>
                <a:ea typeface="Palanquin"/>
                <a:cs typeface="Palanquin"/>
                <a:sym typeface="Palanquin"/>
              </a:rPr>
              <a:t>Pre-acceleration program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8455444" y="1788574"/>
            <a:ext cx="413437" cy="351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i="0" lang="pt-PT" sz="900" u="none" cap="none" strike="noStrike">
                <a:solidFill>
                  <a:srgbClr val="000000"/>
                </a:solidFill>
                <a:latin typeface="Palanquin"/>
                <a:ea typeface="Palanquin"/>
                <a:cs typeface="Palanquin"/>
                <a:sym typeface="Palanquin"/>
              </a:rPr>
              <a:t>Final event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78" name="Google Shape;178;p30"/>
          <p:cNvSpPr/>
          <p:nvPr/>
        </p:nvSpPr>
        <p:spPr>
          <a:xfrm>
            <a:off x="4398923" y="1399212"/>
            <a:ext cx="124800" cy="520800"/>
          </a:xfrm>
          <a:prstGeom prst="rect">
            <a:avLst/>
          </a:prstGeom>
          <a:solidFill>
            <a:srgbClr val="4EAB9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0"/>
          <p:cNvSpPr txBox="1"/>
          <p:nvPr/>
        </p:nvSpPr>
        <p:spPr>
          <a:xfrm>
            <a:off x="4009564" y="1797337"/>
            <a:ext cx="4878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lang="pt-PT" sz="900">
                <a:latin typeface="Palanquin"/>
                <a:ea typeface="Palanquin"/>
                <a:cs typeface="Palanquin"/>
                <a:sym typeface="Palanquin"/>
              </a:rPr>
              <a:t>Kickoff</a:t>
            </a:r>
            <a:r>
              <a:rPr i="0" lang="pt-PT" sz="900" u="none" cap="none" strike="noStrike">
                <a:solidFill>
                  <a:srgbClr val="000000"/>
                </a:solidFill>
                <a:latin typeface="Palanquin"/>
                <a:ea typeface="Palanquin"/>
                <a:cs typeface="Palanquin"/>
                <a:sym typeface="Palanquin"/>
              </a:rPr>
              <a:t> event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80" name="Google Shape;180;p30"/>
          <p:cNvSpPr txBox="1"/>
          <p:nvPr/>
        </p:nvSpPr>
        <p:spPr>
          <a:xfrm>
            <a:off x="392251" y="2810000"/>
            <a:ext cx="1676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t/>
            </a:r>
            <a:endParaRPr/>
          </a:p>
        </p:txBody>
      </p:sp>
      <p:sp>
        <p:nvSpPr>
          <p:cNvPr id="181" name="Google Shape;181;p30"/>
          <p:cNvSpPr txBox="1"/>
          <p:nvPr/>
        </p:nvSpPr>
        <p:spPr>
          <a:xfrm>
            <a:off x="366326" y="1399200"/>
            <a:ext cx="1676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lang="pt-PT" sz="900">
                <a:latin typeface="Palanquin"/>
                <a:ea typeface="Palanquin"/>
                <a:cs typeface="Palanquin"/>
                <a:sym typeface="Palanquin"/>
              </a:rPr>
              <a:t>1 month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82" name="Google Shape;182;p30"/>
          <p:cNvSpPr txBox="1"/>
          <p:nvPr/>
        </p:nvSpPr>
        <p:spPr>
          <a:xfrm>
            <a:off x="2195126" y="1399200"/>
            <a:ext cx="16761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lang="pt-PT" sz="900">
                <a:latin typeface="Palanquin"/>
                <a:ea typeface="Palanquin"/>
                <a:cs typeface="Palanquin"/>
                <a:sym typeface="Palanquin"/>
              </a:rPr>
              <a:t>1 month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83" name="Google Shape;183;p30"/>
          <p:cNvSpPr txBox="1"/>
          <p:nvPr/>
        </p:nvSpPr>
        <p:spPr>
          <a:xfrm>
            <a:off x="4013825" y="1399200"/>
            <a:ext cx="3852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lang="pt-PT" sz="900">
                <a:latin typeface="Palanquin"/>
                <a:ea typeface="Palanquin"/>
                <a:cs typeface="Palanquin"/>
                <a:sym typeface="Palanquin"/>
              </a:rPr>
              <a:t>1 day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84" name="Google Shape;184;p30"/>
          <p:cNvSpPr txBox="1"/>
          <p:nvPr/>
        </p:nvSpPr>
        <p:spPr>
          <a:xfrm>
            <a:off x="4497374" y="1399200"/>
            <a:ext cx="38136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lang="pt-PT" sz="900">
                <a:latin typeface="Palanquin"/>
                <a:ea typeface="Palanquin"/>
                <a:cs typeface="Palanquin"/>
                <a:sym typeface="Palanquin"/>
              </a:rPr>
              <a:t>2 </a:t>
            </a:r>
            <a:r>
              <a:rPr lang="pt-PT" sz="900">
                <a:latin typeface="Palanquin"/>
                <a:ea typeface="Palanquin"/>
                <a:cs typeface="Palanquin"/>
                <a:sym typeface="Palanquin"/>
              </a:rPr>
              <a:t>months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85" name="Google Shape;185;p30"/>
          <p:cNvSpPr txBox="1"/>
          <p:nvPr/>
        </p:nvSpPr>
        <p:spPr>
          <a:xfrm>
            <a:off x="8380934" y="1399200"/>
            <a:ext cx="3852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rme"/>
              <a:buNone/>
            </a:pPr>
            <a:r>
              <a:rPr lang="pt-PT" sz="900">
                <a:latin typeface="Palanquin"/>
                <a:ea typeface="Palanquin"/>
                <a:cs typeface="Palanquin"/>
                <a:sym typeface="Palanquin"/>
              </a:rPr>
              <a:t>1 day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86" name="Google Shape;186;p30"/>
          <p:cNvSpPr txBox="1"/>
          <p:nvPr/>
        </p:nvSpPr>
        <p:spPr>
          <a:xfrm>
            <a:off x="372625" y="2612600"/>
            <a:ext cx="1676100" cy="22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Roadshow through corporates (targeting first the ones associated with Reactor and then the ones with open innovation programs)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Bi</a:t>
            </a: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zdev (Sponsorships)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Ideation program to create the challenges;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Publish ideas/challenges in the Insert Coin website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87" name="Google Shape;187;p30"/>
          <p:cNvSpPr txBox="1"/>
          <p:nvPr/>
        </p:nvSpPr>
        <p:spPr>
          <a:xfrm>
            <a:off x="2195125" y="2612600"/>
            <a:ext cx="1676100" cy="22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Roadshow through: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 . Incubators 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 </a:t>
            </a: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. Universities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 . Direct invitations to startups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 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Candidates evaluation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88" name="Google Shape;188;p30"/>
          <p:cNvSpPr txBox="1"/>
          <p:nvPr/>
        </p:nvSpPr>
        <p:spPr>
          <a:xfrm>
            <a:off x="4531850" y="2612600"/>
            <a:ext cx="1676100" cy="22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Mentorship sections;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Know your client sessions;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000">
                <a:latin typeface="Palanquin"/>
                <a:ea typeface="Palanquin"/>
                <a:cs typeface="Palanquin"/>
                <a:sym typeface="Palanquin"/>
              </a:rPr>
              <a:t>Pilot solutions;</a:t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000">
              <a:latin typeface="Palanquin"/>
              <a:ea typeface="Palanquin"/>
              <a:cs typeface="Palanquin"/>
              <a:sym typeface="Palanqu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BB566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74125">
            <a:off x="5824051" y="1799254"/>
            <a:ext cx="2881234" cy="191395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1"/>
          <p:cNvSpPr txBox="1"/>
          <p:nvPr/>
        </p:nvSpPr>
        <p:spPr>
          <a:xfrm>
            <a:off x="157072" y="28125"/>
            <a:ext cx="27510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rme"/>
              <a:buNone/>
            </a:pPr>
            <a:r>
              <a:rPr lang="pt-PT" sz="33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Kickoff</a:t>
            </a:r>
            <a:r>
              <a:rPr i="0" lang="pt-PT" sz="3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 Event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387725" y="1133784"/>
            <a:ext cx="48192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5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The kickoff event marks the </a:t>
            </a:r>
            <a:r>
              <a:rPr lang="pt-PT" sz="15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beginning of the acceleration. To ease up the onboard of everyone, the key objective is networking.</a:t>
            </a:r>
            <a:endParaRPr sz="1500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5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This event will be held at Bright Pixel headquarters, at the 18th of October (to be confirmed).</a:t>
            </a:r>
            <a:endParaRPr sz="1500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387675" y="2429169"/>
            <a:ext cx="48192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5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Preliminary agenda:</a:t>
            </a:r>
            <a:endParaRPr i="0" sz="15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540075" y="2733969"/>
            <a:ext cx="48192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Welcome: Celso Martinho (BRPX), PBS, Lionesa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98" name="Google Shape;198;p31"/>
          <p:cNvSpPr txBox="1"/>
          <p:nvPr/>
        </p:nvSpPr>
        <p:spPr>
          <a:xfrm>
            <a:off x="540075" y="3038775"/>
            <a:ext cx="50331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Talk: João Sil (BRPX) - 6 months features into a 2 month sprint.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99" name="Google Shape;199;p31"/>
          <p:cNvSpPr txBox="1"/>
          <p:nvPr/>
        </p:nvSpPr>
        <p:spPr>
          <a:xfrm>
            <a:off x="540075" y="3343575"/>
            <a:ext cx="1676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Coffee Break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00" name="Google Shape;200;p31"/>
          <p:cNvSpPr txBox="1"/>
          <p:nvPr/>
        </p:nvSpPr>
        <p:spPr>
          <a:xfrm>
            <a:off x="540075" y="3648375"/>
            <a:ext cx="38322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Round table between Challenge Makers and </a:t>
            </a: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Respondents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01" name="Google Shape;201;p31"/>
          <p:cNvSpPr txBox="1"/>
          <p:nvPr/>
        </p:nvSpPr>
        <p:spPr>
          <a:xfrm>
            <a:off x="540075" y="3953175"/>
            <a:ext cx="38322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Beers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id="202" name="Google Shape;20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105602">
            <a:off x="6267214" y="2924422"/>
            <a:ext cx="3479544" cy="231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18891">
            <a:off x="6396350" y="-103575"/>
            <a:ext cx="3479923" cy="2311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BB566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2"/>
          <p:cNvPicPr preferRelativeResize="0"/>
          <p:nvPr/>
        </p:nvPicPr>
        <p:blipFill rotWithShape="1">
          <a:blip r:embed="rId3">
            <a:alphaModFix/>
          </a:blip>
          <a:srcRect b="0" l="0" r="1257" t="0"/>
          <a:stretch/>
        </p:blipFill>
        <p:spPr>
          <a:xfrm rot="-390568">
            <a:off x="5865010" y="2281410"/>
            <a:ext cx="2949573" cy="290783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2"/>
          <p:cNvSpPr txBox="1"/>
          <p:nvPr/>
        </p:nvSpPr>
        <p:spPr>
          <a:xfrm>
            <a:off x="157083" y="28117"/>
            <a:ext cx="2062362" cy="546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rme"/>
              <a:buNone/>
            </a:pPr>
            <a:r>
              <a:rPr b="0" i="0" lang="pt-PT" sz="3300" u="none" cap="none" strike="noStrike">
                <a:solidFill>
                  <a:srgbClr val="FFFFFF"/>
                </a:solidFill>
                <a:latin typeface="Carme"/>
                <a:ea typeface="Carme"/>
                <a:cs typeface="Carme"/>
                <a:sym typeface="Carme"/>
              </a:rPr>
              <a:t>Final Event</a:t>
            </a:r>
            <a:endParaRPr/>
          </a:p>
        </p:txBody>
      </p:sp>
      <p:pic>
        <p:nvPicPr>
          <p:cNvPr id="210" name="Google Shape;210;p32"/>
          <p:cNvPicPr preferRelativeResize="0"/>
          <p:nvPr/>
        </p:nvPicPr>
        <p:blipFill rotWithShape="1">
          <a:blip r:embed="rId4">
            <a:alphaModFix/>
          </a:blip>
          <a:srcRect b="0" l="1131" r="0" t="0"/>
          <a:stretch/>
        </p:blipFill>
        <p:spPr>
          <a:xfrm rot="742749">
            <a:off x="6141133" y="-179890"/>
            <a:ext cx="3167290" cy="2939877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2"/>
          <p:cNvSpPr txBox="1"/>
          <p:nvPr/>
        </p:nvSpPr>
        <p:spPr>
          <a:xfrm>
            <a:off x="387716" y="1133763"/>
            <a:ext cx="4819099" cy="692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5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The final event will be held at </a:t>
            </a:r>
            <a:r>
              <a:rPr lang="pt-PT" sz="1500">
                <a:solidFill>
                  <a:schemeClr val="lt1"/>
                </a:solidFill>
                <a:latin typeface="Palanquin"/>
                <a:ea typeface="Palanquin"/>
                <a:cs typeface="Palanquin"/>
                <a:sym typeface="Palanquin"/>
              </a:rPr>
              <a:t>Lionesa Space in the 2</a:t>
            </a:r>
            <a:r>
              <a:rPr baseline="30000" lang="pt-PT" sz="1500">
                <a:solidFill>
                  <a:schemeClr val="lt1"/>
                </a:solidFill>
                <a:latin typeface="Palanquin"/>
                <a:ea typeface="Palanquin"/>
                <a:cs typeface="Palanquin"/>
                <a:sym typeface="Palanquin"/>
              </a:rPr>
              <a:t>nd</a:t>
            </a:r>
            <a:r>
              <a:rPr lang="pt-PT" sz="1500">
                <a:solidFill>
                  <a:schemeClr val="lt1"/>
                </a:solidFill>
                <a:latin typeface="Palanquin"/>
                <a:ea typeface="Palanquin"/>
                <a:cs typeface="Palanquin"/>
                <a:sym typeface="Palanquin"/>
              </a:rPr>
              <a:t> week of January (subject to confirmation), when Reactor will celebrate its first anniversary.</a:t>
            </a:r>
            <a:endParaRPr i="0" sz="15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12" name="Google Shape;212;p32"/>
          <p:cNvSpPr txBox="1"/>
          <p:nvPr/>
        </p:nvSpPr>
        <p:spPr>
          <a:xfrm>
            <a:off x="387675" y="2048169"/>
            <a:ext cx="48192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5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Preliminary agenda:</a:t>
            </a:r>
            <a:endParaRPr i="0" sz="15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13" name="Google Shape;213;p32"/>
          <p:cNvSpPr txBox="1"/>
          <p:nvPr/>
        </p:nvSpPr>
        <p:spPr>
          <a:xfrm>
            <a:off x="692475" y="2429169"/>
            <a:ext cx="48192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Keynote: Claudia Azevedo, Sonae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14" name="Google Shape;214;p32"/>
          <p:cNvSpPr txBox="1"/>
          <p:nvPr/>
        </p:nvSpPr>
        <p:spPr>
          <a:xfrm>
            <a:off x="692475" y="2733975"/>
            <a:ext cx="1527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Talks Main Stage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15" name="Google Shape;215;p32"/>
          <p:cNvSpPr txBox="1"/>
          <p:nvPr/>
        </p:nvSpPr>
        <p:spPr>
          <a:xfrm>
            <a:off x="2368875" y="2733975"/>
            <a:ext cx="171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Talks Reactor Stage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16" name="Google Shape;216;p32"/>
          <p:cNvSpPr txBox="1"/>
          <p:nvPr/>
        </p:nvSpPr>
        <p:spPr>
          <a:xfrm>
            <a:off x="4197675" y="2733975"/>
            <a:ext cx="171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Workshop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17" name="Google Shape;217;p32"/>
          <p:cNvSpPr txBox="1"/>
          <p:nvPr/>
        </p:nvSpPr>
        <p:spPr>
          <a:xfrm>
            <a:off x="768675" y="3038775"/>
            <a:ext cx="10974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Failure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768675" y="3267375"/>
            <a:ext cx="14508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</a:t>
            </a: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Intellectual</a:t>
            </a: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 Property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19" name="Google Shape;219;p32"/>
          <p:cNvSpPr txBox="1"/>
          <p:nvPr/>
        </p:nvSpPr>
        <p:spPr>
          <a:xfrm>
            <a:off x="768675" y="3495975"/>
            <a:ext cx="10974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Gamification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0" name="Google Shape;220;p32"/>
          <p:cNvSpPr txBox="1"/>
          <p:nvPr/>
        </p:nvSpPr>
        <p:spPr>
          <a:xfrm>
            <a:off x="768675" y="3724575"/>
            <a:ext cx="12366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Blockchain/ICOs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1" name="Google Shape;221;p32"/>
          <p:cNvSpPr txBox="1"/>
          <p:nvPr/>
        </p:nvSpPr>
        <p:spPr>
          <a:xfrm>
            <a:off x="4197675" y="3038775"/>
            <a:ext cx="10974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Blockchain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2" name="Google Shape;222;p32"/>
          <p:cNvSpPr txBox="1"/>
          <p:nvPr/>
        </p:nvSpPr>
        <p:spPr>
          <a:xfrm>
            <a:off x="2445075" y="3038775"/>
            <a:ext cx="11700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Computer Vision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3" name="Google Shape;223;p32"/>
          <p:cNvSpPr txBox="1"/>
          <p:nvPr/>
        </p:nvSpPr>
        <p:spPr>
          <a:xfrm>
            <a:off x="2445075" y="3267375"/>
            <a:ext cx="11700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Cybersecurity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4" name="Google Shape;224;p32"/>
          <p:cNvSpPr txBox="1"/>
          <p:nvPr/>
        </p:nvSpPr>
        <p:spPr>
          <a:xfrm>
            <a:off x="4197675" y="3267375"/>
            <a:ext cx="10974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Investors Pitch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5" name="Google Shape;225;p32"/>
          <p:cNvSpPr txBox="1"/>
          <p:nvPr/>
        </p:nvSpPr>
        <p:spPr>
          <a:xfrm>
            <a:off x="2445075" y="3495975"/>
            <a:ext cx="11700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PBS Talk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6" name="Google Shape;226;p32"/>
          <p:cNvSpPr txBox="1"/>
          <p:nvPr/>
        </p:nvSpPr>
        <p:spPr>
          <a:xfrm>
            <a:off x="2445075" y="3724575"/>
            <a:ext cx="11700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PBS Talk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7" name="Google Shape;227;p32"/>
          <p:cNvSpPr txBox="1"/>
          <p:nvPr/>
        </p:nvSpPr>
        <p:spPr>
          <a:xfrm>
            <a:off x="4197675" y="3495975"/>
            <a:ext cx="11700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. Serious Lego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8" name="Google Shape;228;p32"/>
          <p:cNvSpPr txBox="1"/>
          <p:nvPr/>
        </p:nvSpPr>
        <p:spPr>
          <a:xfrm>
            <a:off x="692475" y="4029375"/>
            <a:ext cx="1676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Pitching contest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29" name="Google Shape;229;p32"/>
          <p:cNvSpPr txBox="1"/>
          <p:nvPr/>
        </p:nvSpPr>
        <p:spPr>
          <a:xfrm>
            <a:off x="692475" y="4334175"/>
            <a:ext cx="1676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arme"/>
              <a:buNone/>
            </a:pPr>
            <a:r>
              <a:rPr lang="pt-PT" sz="12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Awards</a:t>
            </a:r>
            <a:endParaRPr i="0" sz="12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CBD43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/>
        </p:nvSpPr>
        <p:spPr>
          <a:xfrm>
            <a:off x="157076" y="28125"/>
            <a:ext cx="72153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rme"/>
              <a:buNone/>
            </a:pPr>
            <a:r>
              <a:rPr i="0" lang="pt-PT" sz="3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Sponsorship Packages (</a:t>
            </a:r>
            <a:r>
              <a:rPr lang="pt-PT" sz="33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preliminary</a:t>
            </a:r>
            <a:r>
              <a:rPr i="0" lang="pt-PT" sz="3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)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35" name="Google Shape;235;p33"/>
          <p:cNvSpPr txBox="1"/>
          <p:nvPr/>
        </p:nvSpPr>
        <p:spPr>
          <a:xfrm>
            <a:off x="1964057" y="773530"/>
            <a:ext cx="25638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lang="pt-PT" sz="13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GAME ON</a:t>
            </a:r>
            <a:r>
              <a:rPr i="0" lang="pt-PT" sz="1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 </a:t>
            </a:r>
            <a:endParaRPr i="0" sz="1300" u="none" cap="none" strike="noStrike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i="0" lang="pt-PT" sz="1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SPONSORSHIP </a:t>
            </a:r>
            <a:endParaRPr i="0" sz="13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36" name="Google Shape;236;p33"/>
          <p:cNvSpPr txBox="1"/>
          <p:nvPr/>
        </p:nvSpPr>
        <p:spPr>
          <a:xfrm>
            <a:off x="216563" y="1519415"/>
            <a:ext cx="8976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i="0" lang="pt-PT" sz="1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General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37" name="Google Shape;237;p33"/>
          <p:cNvSpPr txBox="1"/>
          <p:nvPr/>
        </p:nvSpPr>
        <p:spPr>
          <a:xfrm>
            <a:off x="605075" y="2059255"/>
            <a:ext cx="12990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Mentors</a:t>
            </a: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hip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38" name="Google Shape;238;p33"/>
          <p:cNvSpPr txBox="1"/>
          <p:nvPr/>
        </p:nvSpPr>
        <p:spPr>
          <a:xfrm>
            <a:off x="605075" y="2291075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Tech Talk or Workshop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39" name="Google Shape;239;p33"/>
          <p:cNvSpPr txBox="1"/>
          <p:nvPr/>
        </p:nvSpPr>
        <p:spPr>
          <a:xfrm>
            <a:off x="216563" y="2772144"/>
            <a:ext cx="8976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i="0" lang="pt-PT" sz="1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Branding</a:t>
            </a:r>
            <a:endParaRPr i="0" sz="13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40" name="Google Shape;240;p33"/>
          <p:cNvSpPr txBox="1"/>
          <p:nvPr/>
        </p:nvSpPr>
        <p:spPr>
          <a:xfrm>
            <a:off x="605074" y="3070472"/>
            <a:ext cx="1582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Logo</a:t>
            </a: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 </a:t>
            </a:r>
            <a:r>
              <a:rPr i="0" lang="pt-PT" sz="1100" u="none" cap="none" strike="noStrike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on Website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41" name="Google Shape;241;p33"/>
          <p:cNvSpPr txBox="1"/>
          <p:nvPr/>
        </p:nvSpPr>
        <p:spPr>
          <a:xfrm>
            <a:off x="605075" y="3319717"/>
            <a:ext cx="18741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Sponsor Shoutout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42" name="Google Shape;242;p33"/>
          <p:cNvSpPr txBox="1"/>
          <p:nvPr/>
        </p:nvSpPr>
        <p:spPr>
          <a:xfrm>
            <a:off x="605075" y="3562430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Banner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43" name="Google Shape;243;p33"/>
          <p:cNvSpPr txBox="1"/>
          <p:nvPr/>
        </p:nvSpPr>
        <p:spPr>
          <a:xfrm>
            <a:off x="605074" y="4285429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i="0" lang="pt-PT" sz="1100" u="none" cap="none" strike="noStrike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Award Custom Prize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Resultado de imagem para coin super mario" id="244" name="Google Shape;24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9603" y="2077849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45" name="Google Shape;24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9603" y="3088714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46" name="Google Shape;24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9603" y="3337959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47" name="Google Shape;24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9603" y="3580672"/>
            <a:ext cx="132716" cy="13271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3"/>
          <p:cNvSpPr txBox="1"/>
          <p:nvPr/>
        </p:nvSpPr>
        <p:spPr>
          <a:xfrm>
            <a:off x="4279843" y="773530"/>
            <a:ext cx="21039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lang="pt-PT" sz="13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FINAL EVENT</a:t>
            </a:r>
            <a:r>
              <a:rPr i="0" lang="pt-PT" sz="1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 </a:t>
            </a:r>
            <a:endParaRPr i="0" sz="1300" u="none" cap="none" strike="noStrike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i="0" lang="pt-PT" sz="1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SILVER SPONSORSHIP </a:t>
            </a:r>
            <a:endParaRPr i="0" sz="13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Resultado de imagem para coin super mario" id="249" name="Google Shape;24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5392" y="3088714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50" name="Google Shape;25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5392" y="3337959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51" name="Google Shape;25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5392" y="3580672"/>
            <a:ext cx="132716" cy="13271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3"/>
          <p:cNvSpPr txBox="1"/>
          <p:nvPr/>
        </p:nvSpPr>
        <p:spPr>
          <a:xfrm>
            <a:off x="6794450" y="773530"/>
            <a:ext cx="21039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lang="pt-PT" sz="13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FINAL EVENT</a:t>
            </a:r>
            <a:r>
              <a:rPr i="0" lang="pt-PT" sz="1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 </a:t>
            </a:r>
            <a:endParaRPr i="0" sz="1300" u="none" cap="none" strike="noStrike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i="0" lang="pt-PT" sz="1300" u="none" cap="none" strike="noStrike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GOLD SPONSORSHIP </a:t>
            </a:r>
            <a:endParaRPr i="0" sz="13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Resultado de imagem para coin super mario" id="253" name="Google Shape;25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9992" y="2301601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54" name="Google Shape;25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9992" y="3088714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55" name="Google Shape;25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9992" y="3337959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56" name="Google Shape;25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9992" y="3580672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57" name="Google Shape;25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9992" y="4303671"/>
            <a:ext cx="132716" cy="132716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3"/>
          <p:cNvSpPr txBox="1"/>
          <p:nvPr/>
        </p:nvSpPr>
        <p:spPr>
          <a:xfrm>
            <a:off x="2449750" y="1299875"/>
            <a:ext cx="158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lang="pt-PT" sz="9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Limited to 20 sponsors</a:t>
            </a:r>
            <a:endParaRPr sz="900">
              <a:solidFill>
                <a:srgbClr val="FFFFFF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59" name="Google Shape;259;p33"/>
          <p:cNvSpPr txBox="1"/>
          <p:nvPr/>
        </p:nvSpPr>
        <p:spPr>
          <a:xfrm>
            <a:off x="4682300" y="1299863"/>
            <a:ext cx="12990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lang="pt-PT" sz="9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Unlimited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60" name="Google Shape;260;p33"/>
          <p:cNvSpPr txBox="1"/>
          <p:nvPr/>
        </p:nvSpPr>
        <p:spPr>
          <a:xfrm>
            <a:off x="7196850" y="1299863"/>
            <a:ext cx="12990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lang="pt-PT" sz="9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Limited to 15 sponsors</a:t>
            </a:r>
            <a:endParaRPr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61" name="Google Shape;261;p33"/>
          <p:cNvSpPr txBox="1"/>
          <p:nvPr/>
        </p:nvSpPr>
        <p:spPr>
          <a:xfrm>
            <a:off x="605075" y="1804792"/>
            <a:ext cx="12990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Propose</a:t>
            </a: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 a Challenge</a:t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Resultado de imagem para coin super mario" id="262" name="Google Shape;26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9603" y="1823387"/>
            <a:ext cx="132716" cy="13271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3"/>
          <p:cNvSpPr txBox="1"/>
          <p:nvPr/>
        </p:nvSpPr>
        <p:spPr>
          <a:xfrm>
            <a:off x="216563" y="4713531"/>
            <a:ext cx="8976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lang="pt-PT" sz="13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Price</a:t>
            </a:r>
            <a:endParaRPr i="0" sz="1300" u="none" cap="none" strike="noStrike">
              <a:solidFill>
                <a:srgbClr val="000000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64" name="Google Shape;264;p33"/>
          <p:cNvSpPr txBox="1"/>
          <p:nvPr/>
        </p:nvSpPr>
        <p:spPr>
          <a:xfrm>
            <a:off x="2256549" y="4771874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TBD€ </a:t>
            </a:r>
            <a:r>
              <a:rPr baseline="30000"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*</a:t>
            </a:r>
            <a:endParaRPr baseline="30000"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65" name="Google Shape;265;p33"/>
          <p:cNvSpPr txBox="1"/>
          <p:nvPr/>
        </p:nvSpPr>
        <p:spPr>
          <a:xfrm>
            <a:off x="4444099" y="4771874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TBD</a:t>
            </a: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€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66" name="Google Shape;266;p33"/>
          <p:cNvSpPr txBox="1"/>
          <p:nvPr/>
        </p:nvSpPr>
        <p:spPr>
          <a:xfrm>
            <a:off x="6958699" y="4760874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TBD</a:t>
            </a: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€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2533074" y="4858525"/>
            <a:ext cx="15396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pt-PT" sz="600">
                <a:latin typeface="Palanquin"/>
                <a:ea typeface="Palanquin"/>
                <a:cs typeface="Palanquin"/>
                <a:sym typeface="Palanquin"/>
              </a:rPr>
              <a:t>*</a:t>
            </a:r>
            <a:r>
              <a:rPr lang="pt-PT" sz="600">
                <a:latin typeface="Palanquin"/>
                <a:ea typeface="Palanquin"/>
                <a:cs typeface="Palanquin"/>
                <a:sym typeface="Palanquin"/>
              </a:rPr>
              <a:t> </a:t>
            </a:r>
            <a:r>
              <a:rPr lang="pt-PT" sz="600">
                <a:latin typeface="Palanquin"/>
                <a:ea typeface="Palanquin"/>
                <a:cs typeface="Palanquin"/>
                <a:sym typeface="Palanquin"/>
              </a:rPr>
              <a:t>will only be charged if there are applicants to the challenge</a:t>
            </a:r>
            <a:endParaRPr sz="6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68" name="Google Shape;268;p33"/>
          <p:cNvSpPr txBox="1"/>
          <p:nvPr/>
        </p:nvSpPr>
        <p:spPr>
          <a:xfrm>
            <a:off x="605075" y="4033877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Gift Bag Goodies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Resultado de imagem para coin super mario" id="269" name="Google Shape;26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80041" y="4056472"/>
            <a:ext cx="132716" cy="132716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3"/>
          <p:cNvSpPr txBox="1"/>
          <p:nvPr/>
        </p:nvSpPr>
        <p:spPr>
          <a:xfrm>
            <a:off x="612199" y="3791030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Press Release mention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Resultado de imagem para coin super mario" id="271" name="Google Shape;27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5392" y="4037872"/>
            <a:ext cx="132716" cy="1327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coin super mario" id="272" name="Google Shape;27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9992" y="3816396"/>
            <a:ext cx="132716" cy="13271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3"/>
          <p:cNvSpPr txBox="1"/>
          <p:nvPr/>
        </p:nvSpPr>
        <p:spPr>
          <a:xfrm>
            <a:off x="605074" y="4514029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Stand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pic>
        <p:nvPicPr>
          <p:cNvPr descr="Resultado de imagem para coin super mario" id="274" name="Google Shape;27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9992" y="4532271"/>
            <a:ext cx="132716" cy="13271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3"/>
          <p:cNvSpPr txBox="1"/>
          <p:nvPr/>
        </p:nvSpPr>
        <p:spPr>
          <a:xfrm>
            <a:off x="605075" y="2519675"/>
            <a:ext cx="17754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rme"/>
              <a:buNone/>
            </a:pPr>
            <a:r>
              <a:rPr lang="pt-PT" sz="11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Invitations for Final Event</a:t>
            </a:r>
            <a:endParaRPr i="0" sz="1100" u="none" cap="none" strike="noStrike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76" name="Google Shape;276;p33"/>
          <p:cNvSpPr txBox="1"/>
          <p:nvPr/>
        </p:nvSpPr>
        <p:spPr>
          <a:xfrm>
            <a:off x="4682300" y="2554682"/>
            <a:ext cx="12990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b="1" lang="pt-PT" sz="9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3</a:t>
            </a:r>
            <a:endParaRPr b="1"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77" name="Google Shape;277;p33"/>
          <p:cNvSpPr txBox="1"/>
          <p:nvPr/>
        </p:nvSpPr>
        <p:spPr>
          <a:xfrm>
            <a:off x="7196900" y="2554682"/>
            <a:ext cx="12990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b="1" lang="pt-PT" sz="9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10</a:t>
            </a:r>
            <a:endParaRPr b="1" sz="900"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278" name="Google Shape;278;p33"/>
          <p:cNvSpPr txBox="1"/>
          <p:nvPr/>
        </p:nvSpPr>
        <p:spPr>
          <a:xfrm>
            <a:off x="2596404" y="2554682"/>
            <a:ext cx="12990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rme"/>
              <a:buNone/>
            </a:pPr>
            <a:r>
              <a:rPr b="1" lang="pt-PT" sz="900">
                <a:solidFill>
                  <a:srgbClr val="FFFFFF"/>
                </a:solidFill>
                <a:latin typeface="Palanquin"/>
                <a:ea typeface="Palanquin"/>
                <a:cs typeface="Palanquin"/>
                <a:sym typeface="Palanquin"/>
              </a:rPr>
              <a:t>2 + mentor</a:t>
            </a:r>
            <a:endParaRPr b="1" sz="900">
              <a:latin typeface="Palanquin"/>
              <a:ea typeface="Palanquin"/>
              <a:cs typeface="Palanquin"/>
              <a:sym typeface="Palanqu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